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47"/>
  </p:notesMasterIdLst>
  <p:sldIdLst>
    <p:sldId id="256" r:id="rId2"/>
    <p:sldId id="274" r:id="rId3"/>
    <p:sldId id="277" r:id="rId4"/>
    <p:sldId id="25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9" r:id="rId14"/>
    <p:sldId id="286" r:id="rId15"/>
    <p:sldId id="287" r:id="rId16"/>
    <p:sldId id="288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04" r:id="rId39"/>
    <p:sldId id="305" r:id="rId40"/>
    <p:sldId id="306" r:id="rId41"/>
    <p:sldId id="307" r:id="rId42"/>
    <p:sldId id="308" r:id="rId43"/>
    <p:sldId id="272" r:id="rId44"/>
    <p:sldId id="309" r:id="rId45"/>
    <p:sldId id="27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142CC-5685-4963-AA78-14191D36E1D7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48B7B-8B2C-42EE-BC44-C519AC2F02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585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F8357FE-7DCA-43B5-8FDA-DFAC9FDF4CA3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034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9AC07-6D0D-4FFA-AB5F-694D0CFD187E}" type="datetime1">
              <a:rPr lang="ru-RU" smtClean="0"/>
              <a:t>26.05.2025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81208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9AC07-6D0D-4FFA-AB5F-694D0CFD187E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55299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9AC07-6D0D-4FFA-AB5F-694D0CFD187E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5845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9AC07-6D0D-4FFA-AB5F-694D0CFD187E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74360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9AC07-6D0D-4FFA-AB5F-694D0CFD187E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47914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9AC07-6D0D-4FFA-AB5F-694D0CFD187E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7298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7BC9-C94C-4BD2-A6FD-C0E368BDF5A5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395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30B0-8CA4-435D-A05A-CA5E34923B14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74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00E7-67DC-4A10-BDCD-D99D98BE4E0F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97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C01F2-A9CF-485D-82D0-FAE13AB45C9E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41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71B58-F70E-43E5-A09C-4451F3F5C896}" type="datetime1">
              <a:rPr lang="ru-RU" smtClean="0"/>
              <a:t>26.05.2025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25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6224B-7BCC-4FA5-8353-027EDD4818D1}" type="datetime1">
              <a:rPr lang="ru-RU" smtClean="0"/>
              <a:t>26.05.2025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7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30239-4493-4417-A637-AAB679F59566}" type="datetime1">
              <a:rPr lang="ru-RU" smtClean="0"/>
              <a:t>26.05.2025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5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1261-4D0B-4276-BC8D-40983ED28F73}" type="datetime1">
              <a:rPr lang="ru-RU" smtClean="0"/>
              <a:t>26.05.2025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98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E859-BDA0-40F5-AFA5-2D6ABDA7C8C9}" type="datetime1">
              <a:rPr lang="ru-RU" smtClean="0"/>
              <a:t>26.05.2025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40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3D27-49E5-48FA-A9D5-DC21A7B8974E}" type="datetime1">
              <a:rPr lang="ru-RU" smtClean="0"/>
              <a:t>26.05.2025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74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759AC07-6D0D-4FFA-AB5F-694D0CFD187E}" type="datetime1">
              <a:rPr lang="ru-RU" smtClean="0"/>
              <a:t>26.05.2025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BC59EA-F12A-4159-BC27-2CF21C5BE8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173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atchman/rtsd-dataset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huggingface.co/spaces/NizaevEdgar/TrafficSignImagesDetecti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s://huggingface.co/spaces/NizaevEdgar/TrafficSignImagesDetectio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s://huggingface.co/spaces/NizaevEdgar/TrafficSignImagesDetectio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NizaevEdgar/TrafficSignImagesDetection" TargetMode="External"/><Relationship Id="rId2" Type="http://schemas.openxmlformats.org/officeDocument/2006/relationships/hyperlink" Target="https://www.kaggle.com/datasets/watchman/rtsd-datase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D69D3-2D84-5119-23AE-25E1CB89DE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Детекция дорожных знаков и определение их категорий</a:t>
            </a:r>
            <a:endParaRPr lang="ru-RU" sz="3200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0477F7-0796-3EA1-A658-0D68061F4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Низаев Эдгар</a:t>
            </a:r>
          </a:p>
        </p:txBody>
      </p:sp>
    </p:spTree>
    <p:extLst>
      <p:ext uri="{BB962C8B-B14F-4D97-AF65-F5344CB8AC3E}">
        <p14:creationId xmlns:p14="http://schemas.microsoft.com/office/powerpoint/2010/main" val="2097895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Исходные изображения </a:t>
            </a:r>
            <a:b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(с новыми метками)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97" y="1762915"/>
            <a:ext cx="8615934" cy="48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4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Распределение категорий </a:t>
            </a:r>
            <a:b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(после группировки)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467" y="2035345"/>
            <a:ext cx="9557176" cy="37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Распределение категорий </a:t>
            </a:r>
            <a:b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(после группировки)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467" y="2035345"/>
            <a:ext cx="9557176" cy="37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6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Аугментация миноритарных категорий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813" y="1737393"/>
            <a:ext cx="9331247" cy="46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4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Аугментация миноритарных категорий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50" y="1764989"/>
            <a:ext cx="8193803" cy="46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24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Аугментация миноритарных категорий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51" y="1764989"/>
            <a:ext cx="8193801" cy="46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3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Аугментация миноритарных категорий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51" y="1764989"/>
            <a:ext cx="8193801" cy="46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8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без аугментации)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28" y="1852641"/>
            <a:ext cx="8791519" cy="43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8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без аугментации)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076" y="1754585"/>
            <a:ext cx="6370534" cy="47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без аугментации)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177" y="1814068"/>
            <a:ext cx="7039896" cy="46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9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2DF860-8696-E296-AF86-FAF50E20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Цели и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419951-1BB6-9CC9-7789-E7AC67E5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72A94-F8B5-654F-A8D4-48BDDB6C85EE}"/>
              </a:ext>
            </a:extLst>
          </p:cNvPr>
          <p:cNvSpPr txBox="1"/>
          <p:nvPr/>
        </p:nvSpPr>
        <p:spPr>
          <a:xfrm>
            <a:off x="1024128" y="2084832"/>
            <a:ext cx="9813204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ЦЕЛЬ:</a:t>
            </a:r>
          </a:p>
          <a:p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Р</a:t>
            </a:r>
            <a: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азработать MVP системы понимания дорожных знаков. Система должна детектировать знак и определять его категорию:</a:t>
            </a:r>
          </a:p>
          <a:p>
            <a:b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1. Запрещающие</a:t>
            </a:r>
          </a:p>
          <a:p>
            <a: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2. Предупреждающие</a:t>
            </a:r>
          </a:p>
          <a:p>
            <a: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3. Знаки приоритета</a:t>
            </a:r>
          </a:p>
          <a:p>
            <a: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4. Предписывающие</a:t>
            </a:r>
          </a:p>
          <a:p>
            <a: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5. Особые предписания</a:t>
            </a:r>
          </a:p>
          <a:p>
            <a: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6. Информационные</a:t>
            </a:r>
          </a:p>
          <a:p>
            <a: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7. Сервисные</a:t>
            </a:r>
          </a:p>
          <a:p>
            <a: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8. С дополнительной информацией</a:t>
            </a:r>
          </a:p>
        </p:txBody>
      </p:sp>
    </p:spTree>
    <p:extLst>
      <p:ext uri="{BB962C8B-B14F-4D97-AF65-F5344CB8AC3E}">
        <p14:creationId xmlns:p14="http://schemas.microsoft.com/office/powerpoint/2010/main" val="181510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без аугментации)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178" y="1814068"/>
            <a:ext cx="7039894" cy="46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28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без аугментации)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323" y="1757778"/>
            <a:ext cx="4856086" cy="4856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CE8153-06B9-4820-BADF-48FF474E8393}"/>
              </a:ext>
            </a:extLst>
          </p:cNvPr>
          <p:cNvSpPr txBox="1"/>
          <p:nvPr/>
        </p:nvSpPr>
        <p:spPr>
          <a:xfrm>
            <a:off x="6747029" y="1757778"/>
            <a:ext cx="122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Train batch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844962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без аугментации)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809" y="1783304"/>
            <a:ext cx="8245578" cy="4724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FAF5E-DEF5-4123-B63F-5F697A0A3794}"/>
              </a:ext>
            </a:extLst>
          </p:cNvPr>
          <p:cNvSpPr txBox="1"/>
          <p:nvPr/>
        </p:nvSpPr>
        <p:spPr>
          <a:xfrm>
            <a:off x="9321373" y="1783304"/>
            <a:ext cx="164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Val batch labels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803116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без аугментации)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810" y="1783304"/>
            <a:ext cx="8245576" cy="4724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95F42-2B32-4B43-9C62-F2428575D22A}"/>
              </a:ext>
            </a:extLst>
          </p:cNvPr>
          <p:cNvSpPr txBox="1"/>
          <p:nvPr/>
        </p:nvSpPr>
        <p:spPr>
          <a:xfrm>
            <a:off x="9321373" y="1783304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Val batch pred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1326815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28" y="1852641"/>
            <a:ext cx="8791518" cy="43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076" y="1754585"/>
            <a:ext cx="6370534" cy="47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6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178" y="1814068"/>
            <a:ext cx="7039894" cy="46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56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178" y="1814068"/>
            <a:ext cx="7039894" cy="46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18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323" y="1757778"/>
            <a:ext cx="4856086" cy="4856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CE8153-06B9-4820-BADF-48FF474E8393}"/>
              </a:ext>
            </a:extLst>
          </p:cNvPr>
          <p:cNvSpPr txBox="1"/>
          <p:nvPr/>
        </p:nvSpPr>
        <p:spPr>
          <a:xfrm>
            <a:off x="6747029" y="1757778"/>
            <a:ext cx="122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Train batch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737812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810" y="1783304"/>
            <a:ext cx="8245576" cy="4724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FAF5E-DEF5-4123-B63F-5F697A0A3794}"/>
              </a:ext>
            </a:extLst>
          </p:cNvPr>
          <p:cNvSpPr txBox="1"/>
          <p:nvPr/>
        </p:nvSpPr>
        <p:spPr>
          <a:xfrm>
            <a:off x="9321373" y="1783304"/>
            <a:ext cx="164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Val batch labels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410178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2DF860-8696-E296-AF86-FAF50E20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Цели и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419951-1BB6-9CC9-7789-E7AC67E5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72A94-F8B5-654F-A8D4-48BDDB6C85EE}"/>
              </a:ext>
            </a:extLst>
          </p:cNvPr>
          <p:cNvSpPr txBox="1"/>
          <p:nvPr/>
        </p:nvSpPr>
        <p:spPr>
          <a:xfrm>
            <a:off x="1024128" y="2084832"/>
            <a:ext cx="981320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000" b="1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ЗАДАЧИ:</a:t>
            </a:r>
            <a:endParaRPr lang="ru-RU" sz="2000" b="0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Подобрать датасет для задачи детектирования дорожных знаков</a:t>
            </a:r>
          </a:p>
          <a:p>
            <a:pPr marL="285750" indent="-285750">
              <a:buFontTx/>
              <a:buChar char="-"/>
            </a:pPr>
            <a:r>
              <a:rPr lang="ru-RU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Подобрать модель для задачи детекции</a:t>
            </a:r>
          </a:p>
          <a:p>
            <a:pPr marL="285750" indent="-285750">
              <a:buFontTx/>
              <a:buChar char="-"/>
            </a:pPr>
            <a:r>
              <a:rPr lang="ru-RU" sz="18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DejaVuSans"/>
              </a:rPr>
              <a:t>Обучить модель</a:t>
            </a:r>
          </a:p>
          <a:p>
            <a:pPr marL="285750" indent="-285750">
              <a:buFontTx/>
              <a:buChar char="-"/>
            </a:pPr>
            <a:r>
              <a:rPr lang="ru-RU" sz="18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DejaVuSans"/>
              </a:rPr>
              <a:t>Сгенерировать примеры работы модели на тестовых данных</a:t>
            </a:r>
            <a:endParaRPr lang="ru-RU" b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982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810" y="1783304"/>
            <a:ext cx="8245576" cy="4724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95F42-2B32-4B43-9C62-F2428575D22A}"/>
              </a:ext>
            </a:extLst>
          </p:cNvPr>
          <p:cNvSpPr txBox="1"/>
          <p:nvPr/>
        </p:nvSpPr>
        <p:spPr>
          <a:xfrm>
            <a:off x="9321373" y="1783304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Val batch pred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2864370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 и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imgsz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=1280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31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28" y="1852641"/>
            <a:ext cx="8791518" cy="43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64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 и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imgsz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=1280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076" y="1754585"/>
            <a:ext cx="6370533" cy="47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12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 и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imgsz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=1280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33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178" y="1814068"/>
            <a:ext cx="7039894" cy="46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82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 и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imgsz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=1280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34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178" y="1814068"/>
            <a:ext cx="7039893" cy="46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1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 и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imgsz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=1280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35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323" y="1757778"/>
            <a:ext cx="4856086" cy="4856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CE8153-06B9-4820-BADF-48FF474E8393}"/>
              </a:ext>
            </a:extLst>
          </p:cNvPr>
          <p:cNvSpPr txBox="1"/>
          <p:nvPr/>
        </p:nvSpPr>
        <p:spPr>
          <a:xfrm>
            <a:off x="6747029" y="1757778"/>
            <a:ext cx="122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Train batch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601043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 и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imgsz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=1280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36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810" y="1826250"/>
            <a:ext cx="8245576" cy="4638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FAF5E-DEF5-4123-B63F-5F697A0A3794}"/>
              </a:ext>
            </a:extLst>
          </p:cNvPr>
          <p:cNvSpPr txBox="1"/>
          <p:nvPr/>
        </p:nvSpPr>
        <p:spPr>
          <a:xfrm>
            <a:off x="9321373" y="1783304"/>
            <a:ext cx="164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Val batch labels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2383393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модели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данные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аугментацией и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imgsz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=1280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810" y="1826249"/>
            <a:ext cx="8245576" cy="4638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95F42-2B32-4B43-9C62-F2428575D22A}"/>
              </a:ext>
            </a:extLst>
          </p:cNvPr>
          <p:cNvSpPr txBox="1"/>
          <p:nvPr/>
        </p:nvSpPr>
        <p:spPr>
          <a:xfrm>
            <a:off x="9321373" y="1783304"/>
            <a:ext cx="153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Val batch pred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2760047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сравнение полученных метрик моделей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38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82" y="2201662"/>
            <a:ext cx="9313278" cy="28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50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сравнение полученных метрик моделей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39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488" y="1605050"/>
            <a:ext cx="7737384" cy="51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7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20122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Исходные изображения (без меток)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5EBECE-0A2C-C1BD-F689-653D87DBF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888" y="4699757"/>
            <a:ext cx="3602792" cy="2026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3A88F-0211-630C-C7D3-F6B4440019F8}"/>
              </a:ext>
            </a:extLst>
          </p:cNvPr>
          <p:cNvSpPr txBox="1"/>
          <p:nvPr/>
        </p:nvSpPr>
        <p:spPr>
          <a:xfrm>
            <a:off x="1024128" y="2084832"/>
            <a:ext cx="854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Исходный датасет </a:t>
            </a:r>
            <a:r>
              <a:rPr lang="en-US" b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RTSD (Russian Traffic Sign Dataset)</a:t>
            </a:r>
            <a:r>
              <a:rPr lang="ru-RU" b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005" y="2570783"/>
            <a:ext cx="3602793" cy="20265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434D14-8D6A-4775-AAFE-5918792F5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887" y="2570783"/>
            <a:ext cx="3602794" cy="20265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07D409-B90B-4868-84C3-5F090449C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006" y="4699758"/>
            <a:ext cx="3602792" cy="20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8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🚀 </a:t>
            </a:r>
            <a:r>
              <a:rPr lang="ru-RU" sz="4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Демо-приложение</a:t>
            </a:r>
            <a:endParaRPr lang="ru-RU" sz="44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40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811" y="1429304"/>
            <a:ext cx="9474249" cy="51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79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🚀 </a:t>
            </a:r>
            <a:r>
              <a:rPr lang="ru-RU" sz="4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Демо-приложение</a:t>
            </a:r>
            <a:endParaRPr lang="ru-RU" sz="44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41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811" y="1429504"/>
            <a:ext cx="9474249" cy="51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79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🚀 </a:t>
            </a:r>
            <a:r>
              <a:rPr lang="ru-RU" sz="4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Демо-приложение</a:t>
            </a:r>
            <a:endParaRPr lang="ru-RU" sz="44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42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094" y="1429304"/>
            <a:ext cx="9447683" cy="51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01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58E8E-BD51-2253-86D7-01017389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вывод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66F42B-3556-7D4C-1881-C1FE6D3C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43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DC0A-32F1-B520-1984-15C4C94AF82F}"/>
              </a:ext>
            </a:extLst>
          </p:cNvPr>
          <p:cNvSpPr txBox="1"/>
          <p:nvPr/>
        </p:nvSpPr>
        <p:spPr>
          <a:xfrm>
            <a:off x="1024127" y="2084832"/>
            <a:ext cx="98132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решения поставленных задач были выполнены следующие шаги: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Был выбра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 и доработан </a:t>
            </a:r>
            <a:r>
              <a:rPr lang="ru-RU" b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датасет </a:t>
            </a:r>
            <a:r>
              <a:rPr lang="en-US" b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RTSD (Russian Traffic Sign Dataset)</a:t>
            </a:r>
            <a:r>
              <a:rPr lang="ru-RU" b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качестве рабочей модели была выбрана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предобученная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модель </a:t>
            </a: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Было обучено 3 модели:</a:t>
            </a:r>
          </a:p>
          <a:p>
            <a:pPr marL="742950" lvl="1" indent="-285750">
              <a:buFontTx/>
              <a:buChar char="-"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данных без аугментации</a:t>
            </a:r>
          </a:p>
          <a:p>
            <a:pPr marL="742950" lvl="1" indent="-285750">
              <a:buFontTx/>
              <a:buChar char="-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данных с аугментацией и размером изображения 640</a:t>
            </a:r>
          </a:p>
          <a:p>
            <a:pPr marL="742950" lvl="1" indent="-285750">
              <a:buFontTx/>
              <a:buChar char="-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данных с аугментацией и размером изображения 1280 (исходный размер изображений в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датасете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качестве тестовой модели была выбрана модель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YOLO11s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аугментированными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данными и размером изображения 640</a:t>
            </a:r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проверки работы модели было создано </a:t>
            </a: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🚀 </a:t>
            </a:r>
            <a:r>
              <a:rPr lang="ru-RU" sz="1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Демо-приложение</a:t>
            </a:r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44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58E8E-BD51-2253-86D7-01017389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Планы по доработке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66F42B-3556-7D4C-1881-C1FE6D3C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44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DC0A-32F1-B520-1984-15C4C94AF82F}"/>
              </a:ext>
            </a:extLst>
          </p:cNvPr>
          <p:cNvSpPr txBox="1"/>
          <p:nvPr/>
        </p:nvSpPr>
        <p:spPr>
          <a:xfrm>
            <a:off x="1024127" y="2084832"/>
            <a:ext cx="98132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Проверка начальных данных (было выявлено, что не все изначальные метки поставлены корректно)</a:t>
            </a:r>
          </a:p>
          <a:p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Использование новых аугментаций, увеличение количества эпох обучения и уменьшение </a:t>
            </a:r>
            <a:r>
              <a:rPr lang="ru-RU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Добавление GAN (</a:t>
            </a:r>
            <a:r>
              <a:rPr lang="ru-RU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Generative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Adversarial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Network) для генерации синтетических изображений дорожных знаков для решения проблемы дисбаланса данных в категориях.</a:t>
            </a:r>
          </a:p>
          <a:p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Использование других моделей для обучения (</a:t>
            </a:r>
            <a:r>
              <a:rPr lang="ru-RU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RetinaNet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ru-RU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Focal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Faster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R-CNN).</a:t>
            </a:r>
          </a:p>
          <a:p>
            <a:endParaRPr lang="ru-RU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Дообучить</a:t>
            </a:r>
            <a:r>
              <a:rPr lang="ru-RU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ранее обученную модель YOLO на новых данных и проверить разницу.</a:t>
            </a:r>
          </a:p>
        </p:txBody>
      </p:sp>
    </p:spTree>
    <p:extLst>
      <p:ext uri="{BB962C8B-B14F-4D97-AF65-F5344CB8AC3E}">
        <p14:creationId xmlns:p14="http://schemas.microsoft.com/office/powerpoint/2010/main" val="3853499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222862-7073-68E1-D1DD-C38D78D4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45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87161C-B054-7069-F8E1-3D0BA13F69C7}"/>
              </a:ext>
            </a:extLst>
          </p:cNvPr>
          <p:cNvSpPr txBox="1">
            <a:spLocks/>
          </p:cNvSpPr>
          <p:nvPr/>
        </p:nvSpPr>
        <p:spPr>
          <a:xfrm>
            <a:off x="2779776" y="2697480"/>
            <a:ext cx="6632448" cy="73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66375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Исходные изображения </a:t>
            </a:r>
            <a:b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(с исходными метками)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97" y="1762915"/>
            <a:ext cx="8615935" cy="48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3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Исходные изображения </a:t>
            </a:r>
            <a:b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(с исходными метками)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97" y="1762915"/>
            <a:ext cx="8615934" cy="48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64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Исходные изображения </a:t>
            </a:r>
            <a:b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(с исходными метками)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97" y="1762915"/>
            <a:ext cx="8615934" cy="48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0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Исходные изображения </a:t>
            </a:r>
            <a:b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(с новыми метками)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97" y="1762915"/>
            <a:ext cx="8615934" cy="48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8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5839E-778C-6CA1-6382-266301B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97" y="165717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Исходные изображения </a:t>
            </a:r>
            <a:b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(с новыми метками)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048C632-D964-2CB6-5057-CF9EFD6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59EA-F12A-4159-BC27-2CF21C5BE827}" type="slidenum">
              <a:rPr lang="ru-RU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ru-RU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75E4A3-70F6-488B-AFE0-84C23251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97" y="1762915"/>
            <a:ext cx="8615934" cy="48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61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Другая 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F8931D"/>
      </a:hlink>
      <a:folHlink>
        <a:srgbClr val="7F723D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481</TotalTime>
  <Words>644</Words>
  <Application>Microsoft Office PowerPoint</Application>
  <PresentationFormat>Широкоэкранный</PresentationFormat>
  <Paragraphs>138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DejaVuSans</vt:lpstr>
      <vt:lpstr>Небесная</vt:lpstr>
      <vt:lpstr>Детекция дорожных знаков и определение их категорий</vt:lpstr>
      <vt:lpstr>Цели и задачи</vt:lpstr>
      <vt:lpstr>Цели и задачи</vt:lpstr>
      <vt:lpstr>Исходные изображения (без меток)</vt:lpstr>
      <vt:lpstr>Исходные изображения  (с исходными метками)</vt:lpstr>
      <vt:lpstr>Исходные изображения  (с исходными метками)</vt:lpstr>
      <vt:lpstr>Исходные изображения  (с исходными метками)</vt:lpstr>
      <vt:lpstr>Исходные изображения  (с новыми метками)</vt:lpstr>
      <vt:lpstr>Исходные изображения  (с новыми метками)</vt:lpstr>
      <vt:lpstr>Исходные изображения  (с новыми метками)</vt:lpstr>
      <vt:lpstr>Распределение категорий  (после группировки)</vt:lpstr>
      <vt:lpstr>Распределение категорий  (после группировки)</vt:lpstr>
      <vt:lpstr>Аугментация миноритарных категорий</vt:lpstr>
      <vt:lpstr>Аугментация миноритарных категорий</vt:lpstr>
      <vt:lpstr>Аугментация миноритарных категорий</vt:lpstr>
      <vt:lpstr>Аугментация миноритарных категорий</vt:lpstr>
      <vt:lpstr>Обучение модели YOLO11s  (данные без аугментации)</vt:lpstr>
      <vt:lpstr>Обучение модели YOLO11s  (данные без аугментации)</vt:lpstr>
      <vt:lpstr>Обучение модели YOLO11s  (данные без аугментации)</vt:lpstr>
      <vt:lpstr>Обучение модели YOLO11s  (данные без аугментации)</vt:lpstr>
      <vt:lpstr>Обучение модели YOLO11s  (данные без аугментации)</vt:lpstr>
      <vt:lpstr>Обучение модели YOLO11s  (данные без аугментации)</vt:lpstr>
      <vt:lpstr>Обучение модели YOLO11s  (данные без аугментации)</vt:lpstr>
      <vt:lpstr>Обучение модели YOLO11s  (данные c аугментацией)</vt:lpstr>
      <vt:lpstr>Обучение модели YOLO11s  (данные c аугментацией)</vt:lpstr>
      <vt:lpstr>Обучение модели YOLO11s  (данные c аугментацией)</vt:lpstr>
      <vt:lpstr>Обучение модели YOLO11s  (данные c аугментацией)</vt:lpstr>
      <vt:lpstr>Обучение модели YOLO11s  (данные c аугментацией)</vt:lpstr>
      <vt:lpstr>Обучение модели YOLO11s  (данные c аугментацией)</vt:lpstr>
      <vt:lpstr>Обучение модели YOLO11s  (данные c аугментацией)</vt:lpstr>
      <vt:lpstr>Обучение модели YOLO11s  (данные c аугментацией и imgsz=1280)</vt:lpstr>
      <vt:lpstr>Обучение модели YOLO11s  (данные c аугментацией и imgsz=1280)</vt:lpstr>
      <vt:lpstr>Обучение модели YOLO11s  (данные c аугментацией и imgsz=1280)</vt:lpstr>
      <vt:lpstr>Обучение модели YOLO11s  (данные c аугментацией и imgsz=1280)</vt:lpstr>
      <vt:lpstr>Обучение модели YOLO11s  (данные c аугментацией и imgsz=1280)</vt:lpstr>
      <vt:lpstr>Обучение модели YOLO11s  (данные c аугментацией и imgsz=1280)</vt:lpstr>
      <vt:lpstr>Обучение модели YOLO11s  (данные c аугментацией и imgsz=1280)</vt:lpstr>
      <vt:lpstr>сравнение полученных метрик моделей</vt:lpstr>
      <vt:lpstr>сравнение полученных метрик моделей</vt:lpstr>
      <vt:lpstr>🚀 Демо-приложение</vt:lpstr>
      <vt:lpstr>🚀 Демо-приложение</vt:lpstr>
      <vt:lpstr>🚀 Демо-приложение</vt:lpstr>
      <vt:lpstr>вывод</vt:lpstr>
      <vt:lpstr>Планы по доработке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Детекция дорожных знаков и определение их категорий</dc:title>
  <dc:creator>Иван Елькин</dc:creator>
  <cp:lastModifiedBy>Edgar Nizaev</cp:lastModifiedBy>
  <cp:revision>80</cp:revision>
  <dcterms:created xsi:type="dcterms:W3CDTF">2025-04-21T17:44:38Z</dcterms:created>
  <dcterms:modified xsi:type="dcterms:W3CDTF">2025-05-25T22:11:22Z</dcterms:modified>
</cp:coreProperties>
</file>